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8" r:id="rId3"/>
    <p:sldId id="259" r:id="rId4"/>
    <p:sldId id="263" r:id="rId5"/>
    <p:sldId id="264" r:id="rId6"/>
    <p:sldId id="277" r:id="rId7"/>
    <p:sldId id="267" r:id="rId8"/>
    <p:sldId id="265" r:id="rId9"/>
    <p:sldId id="266" r:id="rId10"/>
    <p:sldId id="271" r:id="rId11"/>
    <p:sldId id="268" r:id="rId12"/>
    <p:sldId id="269" r:id="rId13"/>
    <p:sldId id="276" r:id="rId14"/>
    <p:sldId id="272" r:id="rId15"/>
    <p:sldId id="270" r:id="rId16"/>
    <p:sldId id="278" r:id="rId17"/>
    <p:sldId id="273" r:id="rId18"/>
    <p:sldId id="274" r:id="rId19"/>
    <p:sldId id="275" r:id="rId20"/>
    <p:sldId id="26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D085A761-2471-4677-803E-DD78921F4B8A}" type="datetimeFigureOut">
              <a:rPr lang="en-AU" smtClean="0"/>
              <a:t>2/01/2018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FD203D3-6E07-410F-B386-A0B90D3874BC}" type="slidenum">
              <a:rPr lang="en-AU" smtClean="0"/>
              <a:t>‹#›</a:t>
            </a:fld>
            <a:endParaRPr lang="en-AU"/>
          </a:p>
        </p:txBody>
      </p:sp>
    </p:spTree>
    <p:extLst>
      <p:ext uri="{BB962C8B-B14F-4D97-AF65-F5344CB8AC3E}">
        <p14:creationId xmlns:p14="http://schemas.microsoft.com/office/powerpoint/2010/main" val="2586919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085A761-2471-4677-803E-DD78921F4B8A}" type="datetimeFigureOut">
              <a:rPr lang="en-AU" smtClean="0"/>
              <a:t>2/01/2018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FD203D3-6E07-410F-B386-A0B90D3874BC}" type="slidenum">
              <a:rPr lang="en-AU" smtClean="0"/>
              <a:t>‹#›</a:t>
            </a:fld>
            <a:endParaRPr lang="en-AU"/>
          </a:p>
        </p:txBody>
      </p:sp>
    </p:spTree>
    <p:extLst>
      <p:ext uri="{BB962C8B-B14F-4D97-AF65-F5344CB8AC3E}">
        <p14:creationId xmlns:p14="http://schemas.microsoft.com/office/powerpoint/2010/main" val="3229939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085A761-2471-4677-803E-DD78921F4B8A}" type="datetimeFigureOut">
              <a:rPr lang="en-AU" smtClean="0"/>
              <a:t>2/01/2018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FD203D3-6E07-410F-B386-A0B90D3874BC}" type="slidenum">
              <a:rPr lang="en-AU" smtClean="0"/>
              <a:t>‹#›</a:t>
            </a:fld>
            <a:endParaRPr lang="en-AU"/>
          </a:p>
        </p:txBody>
      </p:sp>
    </p:spTree>
    <p:extLst>
      <p:ext uri="{BB962C8B-B14F-4D97-AF65-F5344CB8AC3E}">
        <p14:creationId xmlns:p14="http://schemas.microsoft.com/office/powerpoint/2010/main" val="2557058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085A761-2471-4677-803E-DD78921F4B8A}" type="datetimeFigureOut">
              <a:rPr lang="en-AU" smtClean="0"/>
              <a:t>2/01/2018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FD203D3-6E07-410F-B386-A0B90D3874BC}" type="slidenum">
              <a:rPr lang="en-AU" smtClean="0"/>
              <a:t>‹#›</a:t>
            </a:fld>
            <a:endParaRPr lang="en-AU"/>
          </a:p>
        </p:txBody>
      </p:sp>
    </p:spTree>
    <p:extLst>
      <p:ext uri="{BB962C8B-B14F-4D97-AF65-F5344CB8AC3E}">
        <p14:creationId xmlns:p14="http://schemas.microsoft.com/office/powerpoint/2010/main" val="1178594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85A761-2471-4677-803E-DD78921F4B8A}" type="datetimeFigureOut">
              <a:rPr lang="en-AU" smtClean="0"/>
              <a:t>2/01/2018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FD203D3-6E07-410F-B386-A0B90D3874BC}" type="slidenum">
              <a:rPr lang="en-AU" smtClean="0"/>
              <a:t>‹#›</a:t>
            </a:fld>
            <a:endParaRPr lang="en-AU"/>
          </a:p>
        </p:txBody>
      </p:sp>
    </p:spTree>
    <p:extLst>
      <p:ext uri="{BB962C8B-B14F-4D97-AF65-F5344CB8AC3E}">
        <p14:creationId xmlns:p14="http://schemas.microsoft.com/office/powerpoint/2010/main" val="1638347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D085A761-2471-4677-803E-DD78921F4B8A}" type="datetimeFigureOut">
              <a:rPr lang="en-AU" smtClean="0"/>
              <a:t>2/01/2018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FD203D3-6E07-410F-B386-A0B90D3874BC}" type="slidenum">
              <a:rPr lang="en-AU" smtClean="0"/>
              <a:t>‹#›</a:t>
            </a:fld>
            <a:endParaRPr lang="en-AU"/>
          </a:p>
        </p:txBody>
      </p:sp>
    </p:spTree>
    <p:extLst>
      <p:ext uri="{BB962C8B-B14F-4D97-AF65-F5344CB8AC3E}">
        <p14:creationId xmlns:p14="http://schemas.microsoft.com/office/powerpoint/2010/main" val="3801082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D085A761-2471-4677-803E-DD78921F4B8A}" type="datetimeFigureOut">
              <a:rPr lang="en-AU" smtClean="0"/>
              <a:t>2/01/2018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FD203D3-6E07-410F-B386-A0B90D3874BC}" type="slidenum">
              <a:rPr lang="en-AU" smtClean="0"/>
              <a:t>‹#›</a:t>
            </a:fld>
            <a:endParaRPr lang="en-AU"/>
          </a:p>
        </p:txBody>
      </p:sp>
    </p:spTree>
    <p:extLst>
      <p:ext uri="{BB962C8B-B14F-4D97-AF65-F5344CB8AC3E}">
        <p14:creationId xmlns:p14="http://schemas.microsoft.com/office/powerpoint/2010/main" val="2654144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D085A761-2471-4677-803E-DD78921F4B8A}" type="datetimeFigureOut">
              <a:rPr lang="en-AU" smtClean="0"/>
              <a:t>2/01/2018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FD203D3-6E07-410F-B386-A0B90D3874BC}" type="slidenum">
              <a:rPr lang="en-AU" smtClean="0"/>
              <a:t>‹#›</a:t>
            </a:fld>
            <a:endParaRPr lang="en-AU"/>
          </a:p>
        </p:txBody>
      </p:sp>
    </p:spTree>
    <p:extLst>
      <p:ext uri="{BB962C8B-B14F-4D97-AF65-F5344CB8AC3E}">
        <p14:creationId xmlns:p14="http://schemas.microsoft.com/office/powerpoint/2010/main" val="382040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85A761-2471-4677-803E-DD78921F4B8A}" type="datetimeFigureOut">
              <a:rPr lang="en-AU" smtClean="0"/>
              <a:t>2/01/2018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9FD203D3-6E07-410F-B386-A0B90D3874BC}" type="slidenum">
              <a:rPr lang="en-AU" smtClean="0"/>
              <a:t>‹#›</a:t>
            </a:fld>
            <a:endParaRPr lang="en-AU"/>
          </a:p>
        </p:txBody>
      </p:sp>
    </p:spTree>
    <p:extLst>
      <p:ext uri="{BB962C8B-B14F-4D97-AF65-F5344CB8AC3E}">
        <p14:creationId xmlns:p14="http://schemas.microsoft.com/office/powerpoint/2010/main" val="212417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85A761-2471-4677-803E-DD78921F4B8A}" type="datetimeFigureOut">
              <a:rPr lang="en-AU" smtClean="0"/>
              <a:t>2/01/2018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FD203D3-6E07-410F-B386-A0B90D3874BC}" type="slidenum">
              <a:rPr lang="en-AU" smtClean="0"/>
              <a:t>‹#›</a:t>
            </a:fld>
            <a:endParaRPr lang="en-AU"/>
          </a:p>
        </p:txBody>
      </p:sp>
    </p:spTree>
    <p:extLst>
      <p:ext uri="{BB962C8B-B14F-4D97-AF65-F5344CB8AC3E}">
        <p14:creationId xmlns:p14="http://schemas.microsoft.com/office/powerpoint/2010/main" val="1028799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85A761-2471-4677-803E-DD78921F4B8A}" type="datetimeFigureOut">
              <a:rPr lang="en-AU" smtClean="0"/>
              <a:t>2/01/2018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FD203D3-6E07-410F-B386-A0B90D3874BC}" type="slidenum">
              <a:rPr lang="en-AU" smtClean="0"/>
              <a:t>‹#›</a:t>
            </a:fld>
            <a:endParaRPr lang="en-AU"/>
          </a:p>
        </p:txBody>
      </p:sp>
    </p:spTree>
    <p:extLst>
      <p:ext uri="{BB962C8B-B14F-4D97-AF65-F5344CB8AC3E}">
        <p14:creationId xmlns:p14="http://schemas.microsoft.com/office/powerpoint/2010/main" val="2925864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85A761-2471-4677-803E-DD78921F4B8A}" type="datetimeFigureOut">
              <a:rPr lang="en-AU" smtClean="0"/>
              <a:t>2/01/2018</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D203D3-6E07-410F-B386-A0B90D3874BC}" type="slidenum">
              <a:rPr lang="en-AU" smtClean="0"/>
              <a:t>‹#›</a:t>
            </a:fld>
            <a:endParaRPr lang="en-AU"/>
          </a:p>
        </p:txBody>
      </p:sp>
    </p:spTree>
    <p:extLst>
      <p:ext uri="{BB962C8B-B14F-4D97-AF65-F5344CB8AC3E}">
        <p14:creationId xmlns:p14="http://schemas.microsoft.com/office/powerpoint/2010/main" val="28408118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b="1" dirty="0" smtClean="0"/>
              <a:t>Tourism Marketing for small businesses</a:t>
            </a:r>
            <a:endParaRPr lang="en-AU" b="1" dirty="0"/>
          </a:p>
        </p:txBody>
      </p:sp>
      <p:sp>
        <p:nvSpPr>
          <p:cNvPr id="5" name="Content Placeholder 4"/>
          <p:cNvSpPr>
            <a:spLocks noGrp="1"/>
          </p:cNvSpPr>
          <p:nvPr>
            <p:ph idx="1"/>
          </p:nvPr>
        </p:nvSpPr>
        <p:spPr>
          <a:xfrm>
            <a:off x="838200" y="2493033"/>
            <a:ext cx="6244087" cy="3683929"/>
          </a:xfrm>
        </p:spPr>
        <p:txBody>
          <a:bodyPr>
            <a:normAutofit/>
          </a:bodyPr>
          <a:lstStyle/>
          <a:p>
            <a:pPr marL="0" indent="0">
              <a:buNone/>
            </a:pPr>
            <a:r>
              <a:rPr lang="en-AU" sz="3600" dirty="0" smtClean="0"/>
              <a:t>Chapter 3</a:t>
            </a:r>
          </a:p>
          <a:p>
            <a:pPr marL="0" indent="0">
              <a:buNone/>
            </a:pPr>
            <a:endParaRPr lang="en-AU" sz="3600" dirty="0"/>
          </a:p>
          <a:p>
            <a:pPr marL="0" indent="0">
              <a:buNone/>
            </a:pPr>
            <a:r>
              <a:rPr lang="en-AU" sz="3600" dirty="0" smtClean="0"/>
              <a:t>Tourism Consumer Behaviour</a:t>
            </a:r>
            <a:endParaRPr lang="en-AU" sz="3600" dirty="0"/>
          </a:p>
        </p:txBody>
      </p:sp>
      <p:pic>
        <p:nvPicPr>
          <p:cNvPr id="6" name="Picture 5"/>
          <p:cNvPicPr>
            <a:picLocks noChangeAspect="1"/>
          </p:cNvPicPr>
          <p:nvPr/>
        </p:nvPicPr>
        <p:blipFill>
          <a:blip r:embed="rId2"/>
          <a:stretch>
            <a:fillRect/>
          </a:stretch>
        </p:blipFill>
        <p:spPr>
          <a:xfrm>
            <a:off x="8071363" y="1718140"/>
            <a:ext cx="4120637" cy="5139860"/>
          </a:xfrm>
          <a:prstGeom prst="rect">
            <a:avLst/>
          </a:prstGeom>
        </p:spPr>
      </p:pic>
    </p:spTree>
    <p:extLst>
      <p:ext uri="{BB962C8B-B14F-4D97-AF65-F5344CB8AC3E}">
        <p14:creationId xmlns:p14="http://schemas.microsoft.com/office/powerpoint/2010/main" val="1871399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Continuum of image formation agents </a:t>
            </a:r>
            <a:r>
              <a:rPr lang="en-AU" sz="2400" b="1" dirty="0" smtClean="0"/>
              <a:t>(Gartner, 1993)</a:t>
            </a:r>
            <a:endParaRPr lang="en-AU" sz="2400" b="1"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4180263"/>
              </p:ext>
            </p:extLst>
          </p:nvPr>
        </p:nvGraphicFramePr>
        <p:xfrm>
          <a:off x="2639682" y="1423359"/>
          <a:ext cx="5998084" cy="5203318"/>
        </p:xfrm>
        <a:graphic>
          <a:graphicData uri="http://schemas.openxmlformats.org/drawingml/2006/table">
            <a:tbl>
              <a:tblPr firstRow="1" firstCol="1" lastRow="1" lastCol="1" bandRow="1" bandCol="1">
                <a:tableStyleId>{5C22544A-7EE6-4342-B048-85BDC9FD1C3A}</a:tableStyleId>
              </a:tblPr>
              <a:tblGrid>
                <a:gridCol w="2999042"/>
                <a:gridCol w="2999042"/>
              </a:tblGrid>
              <a:tr h="325207">
                <a:tc>
                  <a:txBody>
                    <a:bodyPr/>
                    <a:lstStyle/>
                    <a:p>
                      <a:pPr>
                        <a:lnSpc>
                          <a:spcPct val="150000"/>
                        </a:lnSpc>
                        <a:spcAft>
                          <a:spcPts val="0"/>
                        </a:spcAft>
                      </a:pPr>
                      <a:r>
                        <a:rPr lang="en-GB" sz="1200" dirty="0">
                          <a:effectLst/>
                        </a:rPr>
                        <a:t>Agent category</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tc>
                <a:tc>
                  <a:txBody>
                    <a:bodyPr/>
                    <a:lstStyle/>
                    <a:p>
                      <a:pPr>
                        <a:lnSpc>
                          <a:spcPct val="150000"/>
                        </a:lnSpc>
                        <a:spcAft>
                          <a:spcPts val="0"/>
                        </a:spcAft>
                      </a:pPr>
                      <a:r>
                        <a:rPr lang="en-GB" sz="1200">
                          <a:effectLst/>
                        </a:rPr>
                        <a:t>Examples</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tc>
              </a:tr>
              <a:tr h="325207">
                <a:tc>
                  <a:txBody>
                    <a:bodyPr/>
                    <a:lstStyle/>
                    <a:p>
                      <a:pPr>
                        <a:lnSpc>
                          <a:spcPct val="150000"/>
                        </a:lnSpc>
                        <a:spcAft>
                          <a:spcPts val="0"/>
                        </a:spcAft>
                      </a:pPr>
                      <a:r>
                        <a:rPr lang="en-GB" sz="1200">
                          <a:effectLst/>
                        </a:rPr>
                        <a:t>Overt induced 1</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tc>
                <a:tc>
                  <a:txBody>
                    <a:bodyPr/>
                    <a:lstStyle/>
                    <a:p>
                      <a:pPr>
                        <a:lnSpc>
                          <a:spcPct val="150000"/>
                        </a:lnSpc>
                        <a:spcAft>
                          <a:spcPts val="0"/>
                        </a:spcAft>
                      </a:pPr>
                      <a:r>
                        <a:rPr lang="en-GB" sz="1200">
                          <a:effectLst/>
                        </a:rPr>
                        <a:t>Traditional advertising</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tc>
              </a:tr>
              <a:tr h="325207">
                <a:tc>
                  <a:txBody>
                    <a:bodyPr/>
                    <a:lstStyle/>
                    <a:p>
                      <a:pPr>
                        <a:lnSpc>
                          <a:spcPct val="150000"/>
                        </a:lnSpc>
                        <a:spcAft>
                          <a:spcPts val="0"/>
                        </a:spcAft>
                      </a:pPr>
                      <a:r>
                        <a:rPr lang="en-GB" sz="1200" dirty="0">
                          <a:effectLst/>
                        </a:rPr>
                        <a:t>Overt induced 2</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tc>
                <a:tc>
                  <a:txBody>
                    <a:bodyPr/>
                    <a:lstStyle/>
                    <a:p>
                      <a:pPr>
                        <a:lnSpc>
                          <a:spcPct val="150000"/>
                        </a:lnSpc>
                        <a:spcAft>
                          <a:spcPts val="0"/>
                        </a:spcAft>
                      </a:pPr>
                      <a:r>
                        <a:rPr lang="en-GB" sz="1200">
                          <a:effectLst/>
                        </a:rPr>
                        <a:t>Information sourced from a travel agent</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tc>
              </a:tr>
              <a:tr h="650415">
                <a:tc>
                  <a:txBody>
                    <a:bodyPr/>
                    <a:lstStyle/>
                    <a:p>
                      <a:pPr>
                        <a:lnSpc>
                          <a:spcPct val="150000"/>
                        </a:lnSpc>
                        <a:spcAft>
                          <a:spcPts val="0"/>
                        </a:spcAft>
                      </a:pPr>
                      <a:r>
                        <a:rPr lang="en-GB" sz="1200">
                          <a:effectLst/>
                        </a:rPr>
                        <a:t>Covert induced 1</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tc>
                <a:tc>
                  <a:txBody>
                    <a:bodyPr/>
                    <a:lstStyle/>
                    <a:p>
                      <a:pPr>
                        <a:lnSpc>
                          <a:spcPct val="150000"/>
                        </a:lnSpc>
                        <a:spcAft>
                          <a:spcPts val="0"/>
                        </a:spcAft>
                      </a:pPr>
                      <a:r>
                        <a:rPr lang="en-GB" sz="1200">
                          <a:effectLst/>
                        </a:rPr>
                        <a:t>Blatant celebrity endorsement on traditional advertising</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tc>
              </a:tr>
              <a:tr h="1300830">
                <a:tc>
                  <a:txBody>
                    <a:bodyPr/>
                    <a:lstStyle/>
                    <a:p>
                      <a:pPr>
                        <a:lnSpc>
                          <a:spcPct val="150000"/>
                        </a:lnSpc>
                        <a:spcAft>
                          <a:spcPts val="0"/>
                        </a:spcAft>
                      </a:pPr>
                      <a:r>
                        <a:rPr lang="en-GB" sz="1200" dirty="0">
                          <a:effectLst/>
                        </a:rPr>
                        <a:t>Covert induced 2</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tc>
                <a:tc>
                  <a:txBody>
                    <a:bodyPr/>
                    <a:lstStyle/>
                    <a:p>
                      <a:pPr>
                        <a:lnSpc>
                          <a:spcPct val="150000"/>
                        </a:lnSpc>
                        <a:spcAft>
                          <a:spcPts val="0"/>
                        </a:spcAft>
                      </a:pPr>
                      <a:r>
                        <a:rPr lang="en-GB" sz="1200">
                          <a:effectLst/>
                        </a:rPr>
                        <a:t>Disguised celebrity endorsement through seemingly unbiased reports, such as mass media editorial articles or product placement</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tc>
              </a:tr>
              <a:tr h="650415">
                <a:tc>
                  <a:txBody>
                    <a:bodyPr/>
                    <a:lstStyle/>
                    <a:p>
                      <a:pPr>
                        <a:lnSpc>
                          <a:spcPct val="150000"/>
                        </a:lnSpc>
                        <a:spcAft>
                          <a:spcPts val="0"/>
                        </a:spcAft>
                      </a:pPr>
                      <a:r>
                        <a:rPr lang="en-GB" sz="1200">
                          <a:effectLst/>
                        </a:rPr>
                        <a:t>Autonomous</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tc>
                <a:tc>
                  <a:txBody>
                    <a:bodyPr/>
                    <a:lstStyle/>
                    <a:p>
                      <a:pPr>
                        <a:lnSpc>
                          <a:spcPct val="150000"/>
                        </a:lnSpc>
                        <a:spcAft>
                          <a:spcPts val="0"/>
                        </a:spcAft>
                      </a:pPr>
                      <a:r>
                        <a:rPr lang="en-GB" sz="1200">
                          <a:effectLst/>
                        </a:rPr>
                        <a:t>News editorial and popular culture such as movies and television shows</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tc>
              </a:tr>
              <a:tr h="650415">
                <a:tc>
                  <a:txBody>
                    <a:bodyPr/>
                    <a:lstStyle/>
                    <a:p>
                      <a:pPr>
                        <a:lnSpc>
                          <a:spcPct val="150000"/>
                        </a:lnSpc>
                        <a:spcAft>
                          <a:spcPts val="0"/>
                        </a:spcAft>
                      </a:pPr>
                      <a:r>
                        <a:rPr lang="en-GB" sz="1200">
                          <a:effectLst/>
                        </a:rPr>
                        <a:t>Unsolicited organic</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tc>
                <a:tc>
                  <a:txBody>
                    <a:bodyPr/>
                    <a:lstStyle/>
                    <a:p>
                      <a:pPr>
                        <a:lnSpc>
                          <a:spcPct val="150000"/>
                        </a:lnSpc>
                        <a:spcAft>
                          <a:spcPts val="0"/>
                        </a:spcAft>
                      </a:pPr>
                      <a:r>
                        <a:rPr lang="en-GB" sz="1200">
                          <a:effectLst/>
                        </a:rPr>
                        <a:t>Unsolicited information received from friends, such as social media posts</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tc>
              </a:tr>
              <a:tr h="325207">
                <a:tc>
                  <a:txBody>
                    <a:bodyPr/>
                    <a:lstStyle/>
                    <a:p>
                      <a:pPr>
                        <a:lnSpc>
                          <a:spcPct val="150000"/>
                        </a:lnSpc>
                        <a:spcAft>
                          <a:spcPts val="0"/>
                        </a:spcAft>
                      </a:pPr>
                      <a:r>
                        <a:rPr lang="en-GB" sz="1200">
                          <a:effectLst/>
                        </a:rPr>
                        <a:t>Solicited organic</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tc>
                <a:tc>
                  <a:txBody>
                    <a:bodyPr/>
                    <a:lstStyle/>
                    <a:p>
                      <a:pPr>
                        <a:lnSpc>
                          <a:spcPct val="150000"/>
                        </a:lnSpc>
                        <a:spcAft>
                          <a:spcPts val="0"/>
                        </a:spcAft>
                      </a:pPr>
                      <a:r>
                        <a:rPr lang="en-GB" sz="1200">
                          <a:effectLst/>
                        </a:rPr>
                        <a:t>Information solicited from friends</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tc>
              </a:tr>
              <a:tr h="650415">
                <a:tc>
                  <a:txBody>
                    <a:bodyPr/>
                    <a:lstStyle/>
                    <a:p>
                      <a:pPr>
                        <a:lnSpc>
                          <a:spcPct val="150000"/>
                        </a:lnSpc>
                        <a:spcAft>
                          <a:spcPts val="0"/>
                        </a:spcAft>
                      </a:pPr>
                      <a:r>
                        <a:rPr lang="en-GB" sz="1200">
                          <a:effectLst/>
                        </a:rPr>
                        <a:t>Completely organic</a:t>
                      </a:r>
                      <a:endParaRPr lang="en-AU" sz="110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tc>
                <a:tc>
                  <a:txBody>
                    <a:bodyPr/>
                    <a:lstStyle/>
                    <a:p>
                      <a:pPr>
                        <a:lnSpc>
                          <a:spcPct val="150000"/>
                        </a:lnSpc>
                        <a:spcAft>
                          <a:spcPts val="0"/>
                        </a:spcAft>
                      </a:pPr>
                      <a:r>
                        <a:rPr lang="en-GB" sz="1200" dirty="0">
                          <a:effectLst/>
                        </a:rPr>
                        <a:t>Actual experience, such as when travelling</a:t>
                      </a: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990" marR="67990" marT="0" marB="0"/>
                </a:tc>
              </a:tr>
            </a:tbl>
          </a:graphicData>
        </a:graphic>
      </p:graphicFrame>
    </p:spTree>
    <p:extLst>
      <p:ext uri="{BB962C8B-B14F-4D97-AF65-F5344CB8AC3E}">
        <p14:creationId xmlns:p14="http://schemas.microsoft.com/office/powerpoint/2010/main" val="630434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Internal influences on consumer-traveller behaviour</a:t>
            </a:r>
            <a:endParaRPr lang="en-AU" b="1" dirty="0"/>
          </a:p>
        </p:txBody>
      </p:sp>
      <p:sp>
        <p:nvSpPr>
          <p:cNvPr id="3" name="Content Placeholder 2"/>
          <p:cNvSpPr>
            <a:spLocks noGrp="1"/>
          </p:cNvSpPr>
          <p:nvPr>
            <p:ph idx="1"/>
          </p:nvPr>
        </p:nvSpPr>
        <p:spPr/>
        <p:txBody>
          <a:bodyPr>
            <a:normAutofit fontScale="92500" lnSpcReduction="10000"/>
          </a:bodyPr>
          <a:lstStyle/>
          <a:p>
            <a:r>
              <a:rPr lang="en-AU" dirty="0" smtClean="0"/>
              <a:t>Travel experience</a:t>
            </a:r>
          </a:p>
          <a:p>
            <a:pPr lvl="1"/>
            <a:r>
              <a:rPr lang="en-AU" dirty="0" smtClean="0"/>
              <a:t>We learn form our own travel experiences</a:t>
            </a:r>
          </a:p>
          <a:p>
            <a:pPr lvl="1"/>
            <a:r>
              <a:rPr lang="en-AU" dirty="0" smtClean="0"/>
              <a:t>Experiences change our travel preferences over time</a:t>
            </a:r>
          </a:p>
          <a:p>
            <a:endParaRPr lang="en-AU" dirty="0" smtClean="0"/>
          </a:p>
          <a:p>
            <a:r>
              <a:rPr lang="en-AU" dirty="0" smtClean="0"/>
              <a:t>Personality</a:t>
            </a:r>
          </a:p>
          <a:p>
            <a:pPr lvl="1"/>
            <a:r>
              <a:rPr lang="en-AU" dirty="0" smtClean="0"/>
              <a:t>Personal values are preferences for certain types of behaviour and desired end states (</a:t>
            </a:r>
            <a:r>
              <a:rPr lang="en-AU" dirty="0" err="1" smtClean="0"/>
              <a:t>eg</a:t>
            </a:r>
            <a:r>
              <a:rPr lang="en-AU" dirty="0" smtClean="0"/>
              <a:t> happiness, status, safety)</a:t>
            </a:r>
          </a:p>
          <a:p>
            <a:endParaRPr lang="en-AU" dirty="0" smtClean="0"/>
          </a:p>
          <a:p>
            <a:r>
              <a:rPr lang="en-AU" dirty="0" smtClean="0"/>
              <a:t>Learning style</a:t>
            </a:r>
          </a:p>
          <a:p>
            <a:pPr lvl="1"/>
            <a:r>
              <a:rPr lang="en-AU" dirty="0" smtClean="0"/>
              <a:t>The way we notice, comprehend and retain information</a:t>
            </a:r>
          </a:p>
          <a:p>
            <a:pPr lvl="1"/>
            <a:r>
              <a:rPr lang="en-AU" dirty="0" err="1" smtClean="0"/>
              <a:t>Eg</a:t>
            </a:r>
            <a:r>
              <a:rPr lang="en-AU" dirty="0" smtClean="0"/>
              <a:t> VAK test (are you a Visual, Auditory or Kinaesthetic learner?)</a:t>
            </a:r>
          </a:p>
          <a:p>
            <a:pPr marL="457200" lvl="1" indent="0">
              <a:buNone/>
            </a:pPr>
            <a:endParaRPr lang="en-AU" dirty="0"/>
          </a:p>
        </p:txBody>
      </p:sp>
    </p:spTree>
    <p:extLst>
      <p:ext uri="{BB962C8B-B14F-4D97-AF65-F5344CB8AC3E}">
        <p14:creationId xmlns:p14="http://schemas.microsoft.com/office/powerpoint/2010/main" val="3786697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Internal influences on consumer-traveller behaviour</a:t>
            </a:r>
            <a:endParaRPr lang="en-AU" b="1" dirty="0"/>
          </a:p>
        </p:txBody>
      </p:sp>
      <p:sp>
        <p:nvSpPr>
          <p:cNvPr id="3" name="Content Placeholder 2"/>
          <p:cNvSpPr>
            <a:spLocks noGrp="1"/>
          </p:cNvSpPr>
          <p:nvPr>
            <p:ph idx="1"/>
          </p:nvPr>
        </p:nvSpPr>
        <p:spPr/>
        <p:txBody>
          <a:bodyPr/>
          <a:lstStyle/>
          <a:p>
            <a:r>
              <a:rPr lang="en-AU" dirty="0" smtClean="0"/>
              <a:t>Travel context</a:t>
            </a:r>
          </a:p>
          <a:p>
            <a:pPr lvl="1"/>
            <a:r>
              <a:rPr lang="en-AU" dirty="0" smtClean="0"/>
              <a:t>The travel situation, the reason for the travel (</a:t>
            </a:r>
            <a:r>
              <a:rPr lang="en-AU" dirty="0" err="1" smtClean="0"/>
              <a:t>eg</a:t>
            </a:r>
            <a:r>
              <a:rPr lang="en-AU" dirty="0" smtClean="0"/>
              <a:t> honeymoon, short break)</a:t>
            </a:r>
          </a:p>
          <a:p>
            <a:pPr lvl="1"/>
            <a:r>
              <a:rPr lang="en-AU" dirty="0" smtClean="0"/>
              <a:t>Attractiveness of destinations and brands often differs across travel situations</a:t>
            </a:r>
          </a:p>
          <a:p>
            <a:pPr lvl="1"/>
            <a:endParaRPr lang="en-AU" dirty="0" smtClean="0"/>
          </a:p>
          <a:p>
            <a:r>
              <a:rPr lang="en-AU" dirty="0" smtClean="0"/>
              <a:t>Motivation</a:t>
            </a:r>
          </a:p>
          <a:p>
            <a:pPr lvl="1"/>
            <a:r>
              <a:rPr lang="en-AU" dirty="0" smtClean="0"/>
              <a:t>Formed when an individual </a:t>
            </a:r>
            <a:r>
              <a:rPr lang="en-AU" i="1" dirty="0" smtClean="0"/>
              <a:t>wants</a:t>
            </a:r>
            <a:r>
              <a:rPr lang="en-AU" dirty="0" smtClean="0"/>
              <a:t> something to satisfy a </a:t>
            </a:r>
            <a:r>
              <a:rPr lang="en-AU" i="1" dirty="0" smtClean="0"/>
              <a:t>need</a:t>
            </a:r>
          </a:p>
          <a:p>
            <a:pPr lvl="1"/>
            <a:r>
              <a:rPr lang="en-AU" dirty="0" smtClean="0"/>
              <a:t>One of the most difficult aspects of tourism consumer behaviour to understand</a:t>
            </a:r>
          </a:p>
          <a:p>
            <a:pPr lvl="1"/>
            <a:r>
              <a:rPr lang="en-AU" dirty="0" smtClean="0"/>
              <a:t>Generally based on physical (</a:t>
            </a:r>
            <a:r>
              <a:rPr lang="en-AU" dirty="0" err="1" smtClean="0"/>
              <a:t>eg</a:t>
            </a:r>
            <a:r>
              <a:rPr lang="en-AU" dirty="0" smtClean="0"/>
              <a:t> relaxation), psychological (</a:t>
            </a:r>
            <a:r>
              <a:rPr lang="en-AU" dirty="0" err="1" smtClean="0"/>
              <a:t>eg</a:t>
            </a:r>
            <a:r>
              <a:rPr lang="en-AU" dirty="0" smtClean="0"/>
              <a:t> achievement) or intellectual (</a:t>
            </a:r>
            <a:r>
              <a:rPr lang="en-AU" dirty="0" err="1" smtClean="0"/>
              <a:t>eg</a:t>
            </a:r>
            <a:r>
              <a:rPr lang="en-AU" dirty="0" smtClean="0"/>
              <a:t> to learn) needs and wants</a:t>
            </a:r>
            <a:endParaRPr lang="en-AU" dirty="0"/>
          </a:p>
        </p:txBody>
      </p:sp>
    </p:spTree>
    <p:extLst>
      <p:ext uri="{BB962C8B-B14F-4D97-AF65-F5344CB8AC3E}">
        <p14:creationId xmlns:p14="http://schemas.microsoft.com/office/powerpoint/2010/main" val="2676983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AU" altLang="en-US" b="1" dirty="0" smtClean="0"/>
              <a:t>Needs, wants and demand</a:t>
            </a:r>
          </a:p>
        </p:txBody>
      </p:sp>
      <p:sp>
        <p:nvSpPr>
          <p:cNvPr id="16387" name="Content Placeholder 2"/>
          <p:cNvSpPr>
            <a:spLocks noGrp="1"/>
          </p:cNvSpPr>
          <p:nvPr>
            <p:ph idx="1"/>
          </p:nvPr>
        </p:nvSpPr>
        <p:spPr/>
        <p:txBody>
          <a:bodyPr/>
          <a:lstStyle/>
          <a:p>
            <a:r>
              <a:rPr lang="en-AU" altLang="en-US" dirty="0" smtClean="0"/>
              <a:t>A </a:t>
            </a:r>
            <a:r>
              <a:rPr lang="en-AU" altLang="en-US" u="sng" dirty="0" smtClean="0"/>
              <a:t>need</a:t>
            </a:r>
            <a:r>
              <a:rPr lang="en-AU" altLang="en-US" dirty="0" smtClean="0"/>
              <a:t> is a felt state of deprivation (</a:t>
            </a:r>
            <a:r>
              <a:rPr lang="en-AU" altLang="en-US" dirty="0" err="1" smtClean="0"/>
              <a:t>eg</a:t>
            </a:r>
            <a:r>
              <a:rPr lang="en-AU" altLang="en-US" dirty="0" smtClean="0"/>
              <a:t> thirsty…need something to quench my thirst)</a:t>
            </a:r>
          </a:p>
          <a:p>
            <a:endParaRPr lang="en-AU" altLang="en-US" dirty="0" smtClean="0"/>
          </a:p>
          <a:p>
            <a:r>
              <a:rPr lang="en-AU" altLang="en-US" dirty="0" smtClean="0"/>
              <a:t>A </a:t>
            </a:r>
            <a:r>
              <a:rPr lang="en-AU" altLang="en-US" u="sng" dirty="0" smtClean="0"/>
              <a:t>want</a:t>
            </a:r>
            <a:r>
              <a:rPr lang="en-AU" altLang="en-US" dirty="0" smtClean="0"/>
              <a:t> is how an individual communicates a need (</a:t>
            </a:r>
            <a:r>
              <a:rPr lang="en-AU" altLang="en-US" dirty="0" err="1" smtClean="0"/>
              <a:t>eg</a:t>
            </a:r>
            <a:r>
              <a:rPr lang="en-AU" altLang="en-US" dirty="0" smtClean="0"/>
              <a:t> a drink…a beer)</a:t>
            </a:r>
          </a:p>
          <a:p>
            <a:endParaRPr lang="en-AU" altLang="en-US" dirty="0" smtClean="0"/>
          </a:p>
          <a:p>
            <a:r>
              <a:rPr lang="en-AU" altLang="en-US" dirty="0" smtClean="0"/>
              <a:t>A want plus buying power represents </a:t>
            </a:r>
            <a:r>
              <a:rPr lang="en-AU" altLang="en-US" u="sng" dirty="0" smtClean="0"/>
              <a:t>demand</a:t>
            </a:r>
          </a:p>
        </p:txBody>
      </p:sp>
    </p:spTree>
    <p:extLst>
      <p:ext uri="{BB962C8B-B14F-4D97-AF65-F5344CB8AC3E}">
        <p14:creationId xmlns:p14="http://schemas.microsoft.com/office/powerpoint/2010/main" val="1440131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Activity – What motivated your last holiday?</a:t>
            </a:r>
            <a:endParaRPr lang="en-AU" b="1" dirty="0"/>
          </a:p>
        </p:txBody>
      </p:sp>
      <p:sp>
        <p:nvSpPr>
          <p:cNvPr id="3" name="Content Placeholder 2"/>
          <p:cNvSpPr>
            <a:spLocks noGrp="1"/>
          </p:cNvSpPr>
          <p:nvPr>
            <p:ph idx="1"/>
          </p:nvPr>
        </p:nvSpPr>
        <p:spPr/>
        <p:txBody>
          <a:bodyPr/>
          <a:lstStyle/>
          <a:p>
            <a:r>
              <a:rPr lang="en-GB" dirty="0"/>
              <a:t>Think about your last holiday, and ask yourself what your motivation was? Can you recall what triggered recognition of the need to take the holiday? Ask your friends the same questions, and consider how easy or difficult it is to recall the motivation, remembering that the reason for the holiday was not necessarily the motivation.</a:t>
            </a:r>
            <a:endParaRPr lang="en-AU" dirty="0"/>
          </a:p>
          <a:p>
            <a:endParaRPr lang="en-AU" dirty="0"/>
          </a:p>
        </p:txBody>
      </p:sp>
    </p:spTree>
    <p:extLst>
      <p:ext uri="{BB962C8B-B14F-4D97-AF65-F5344CB8AC3E}">
        <p14:creationId xmlns:p14="http://schemas.microsoft.com/office/powerpoint/2010/main" val="9073653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Decision sets</a:t>
            </a:r>
            <a:endParaRPr lang="en-AU" b="1" dirty="0"/>
          </a:p>
        </p:txBody>
      </p:sp>
      <p:sp>
        <p:nvSpPr>
          <p:cNvPr id="3" name="Content Placeholder 2"/>
          <p:cNvSpPr>
            <a:spLocks noGrp="1"/>
          </p:cNvSpPr>
          <p:nvPr>
            <p:ph idx="1"/>
          </p:nvPr>
        </p:nvSpPr>
        <p:spPr/>
        <p:txBody>
          <a:bodyPr/>
          <a:lstStyle/>
          <a:p>
            <a:r>
              <a:rPr lang="en-AU" dirty="0" smtClean="0"/>
              <a:t>For many travel purchase decisions, consumers are spoilt by choice of available brands</a:t>
            </a:r>
          </a:p>
          <a:p>
            <a:r>
              <a:rPr lang="en-AU" dirty="0" smtClean="0"/>
              <a:t>However, we don’t research the positives and negatives of all available brands</a:t>
            </a:r>
          </a:p>
          <a:p>
            <a:r>
              <a:rPr lang="en-AU" dirty="0" smtClean="0"/>
              <a:t>Rather, we only consider a small number of brands (4 +/-2)</a:t>
            </a:r>
          </a:p>
          <a:p>
            <a:r>
              <a:rPr lang="en-AU" dirty="0" smtClean="0"/>
              <a:t>Therefore, a key marketing goal is be in the consumer’s decision set of 2 to 6 brands during purchase decision making</a:t>
            </a:r>
            <a:endParaRPr lang="en-AU" dirty="0"/>
          </a:p>
        </p:txBody>
      </p:sp>
    </p:spTree>
    <p:extLst>
      <p:ext uri="{BB962C8B-B14F-4D97-AF65-F5344CB8AC3E}">
        <p14:creationId xmlns:p14="http://schemas.microsoft.com/office/powerpoint/2010/main" val="537007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AU" altLang="en-US" b="1" dirty="0" smtClean="0"/>
              <a:t>Decision sets</a:t>
            </a:r>
          </a:p>
        </p:txBody>
      </p:sp>
      <p:sp>
        <p:nvSpPr>
          <p:cNvPr id="87043" name="Rectangle 3"/>
          <p:cNvSpPr>
            <a:spLocks noGrp="1" noChangeArrowheads="1"/>
          </p:cNvSpPr>
          <p:nvPr>
            <p:ph type="body" idx="1"/>
          </p:nvPr>
        </p:nvSpPr>
        <p:spPr/>
        <p:txBody>
          <a:bodyPr/>
          <a:lstStyle/>
          <a:p>
            <a:r>
              <a:rPr lang="en-AU" altLang="en-US" dirty="0" smtClean="0"/>
              <a:t>Awareness set</a:t>
            </a:r>
          </a:p>
          <a:p>
            <a:pPr lvl="1"/>
            <a:r>
              <a:rPr lang="en-AU" altLang="en-US" dirty="0" smtClean="0"/>
              <a:t>How many destinations are you aware of?</a:t>
            </a:r>
          </a:p>
          <a:p>
            <a:r>
              <a:rPr lang="en-AU" altLang="en-US" dirty="0" smtClean="0"/>
              <a:t>Available set</a:t>
            </a:r>
          </a:p>
          <a:p>
            <a:pPr lvl="1"/>
            <a:r>
              <a:rPr lang="en-AU" altLang="en-US" dirty="0" smtClean="0"/>
              <a:t>How many of those destinations are available?</a:t>
            </a:r>
          </a:p>
          <a:p>
            <a:pPr lvl="1"/>
            <a:r>
              <a:rPr lang="en-AU" altLang="en-US" dirty="0" err="1" smtClean="0"/>
              <a:t>Eg</a:t>
            </a:r>
            <a:r>
              <a:rPr lang="en-AU" altLang="en-US" dirty="0" smtClean="0"/>
              <a:t> your budget</a:t>
            </a:r>
          </a:p>
          <a:p>
            <a:r>
              <a:rPr lang="en-AU" altLang="en-US" dirty="0" smtClean="0"/>
              <a:t>Decision set</a:t>
            </a:r>
          </a:p>
          <a:p>
            <a:r>
              <a:rPr lang="en-AU" altLang="en-US" dirty="0" err="1" smtClean="0"/>
              <a:t>ToMA</a:t>
            </a:r>
            <a:r>
              <a:rPr lang="en-AU" altLang="en-US" dirty="0" smtClean="0"/>
              <a:t> (Top of mind awareness)</a:t>
            </a:r>
          </a:p>
        </p:txBody>
      </p:sp>
    </p:spTree>
    <p:extLst>
      <p:ext uri="{BB962C8B-B14F-4D97-AF65-F5344CB8AC3E}">
        <p14:creationId xmlns:p14="http://schemas.microsoft.com/office/powerpoint/2010/main" val="30685409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Activity – Your next short break holiday destination?</a:t>
            </a:r>
            <a:endParaRPr lang="en-AU" b="1" dirty="0"/>
          </a:p>
        </p:txBody>
      </p:sp>
      <p:sp>
        <p:nvSpPr>
          <p:cNvPr id="3" name="Content Placeholder 2"/>
          <p:cNvSpPr>
            <a:spLocks noGrp="1"/>
          </p:cNvSpPr>
          <p:nvPr>
            <p:ph idx="1"/>
          </p:nvPr>
        </p:nvSpPr>
        <p:spPr/>
        <p:txBody>
          <a:bodyPr/>
          <a:lstStyle/>
          <a:p>
            <a:r>
              <a:rPr lang="en-AU" dirty="0"/>
              <a:t>A short break holiday is a trip away from home of between one and four nights, and has been one of the fastest growing segments around the world in recent years. </a:t>
            </a:r>
            <a:r>
              <a:rPr lang="en-AU" i="1" dirty="0"/>
              <a:t>For your next short break, of all the destinations that are available to you, what is the first destination that comes to mind? What other destinations would you probably consider?</a:t>
            </a:r>
            <a:r>
              <a:rPr lang="en-AU" dirty="0"/>
              <a:t> </a:t>
            </a:r>
            <a:endParaRPr lang="en-AU" dirty="0" smtClean="0"/>
          </a:p>
          <a:p>
            <a:endParaRPr lang="en-AU" dirty="0" smtClean="0"/>
          </a:p>
          <a:p>
            <a:r>
              <a:rPr lang="en-AU" dirty="0" smtClean="0"/>
              <a:t>The </a:t>
            </a:r>
            <a:r>
              <a:rPr lang="en-AU" dirty="0"/>
              <a:t>destinations you have listed in response to these two questions represent your decision set at this point in time. </a:t>
            </a:r>
            <a:endParaRPr lang="en-AU" dirty="0" smtClean="0"/>
          </a:p>
          <a:p>
            <a:r>
              <a:rPr lang="en-AU" dirty="0" smtClean="0"/>
              <a:t>What is the mean decision set size for the class?</a:t>
            </a:r>
            <a:endParaRPr lang="en-AU" dirty="0"/>
          </a:p>
        </p:txBody>
      </p:sp>
    </p:spTree>
    <p:extLst>
      <p:ext uri="{BB962C8B-B14F-4D97-AF65-F5344CB8AC3E}">
        <p14:creationId xmlns:p14="http://schemas.microsoft.com/office/powerpoint/2010/main" val="3005314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Anticipation and expectations</a:t>
            </a:r>
            <a:endParaRPr lang="en-AU" b="1" dirty="0"/>
          </a:p>
        </p:txBody>
      </p:sp>
      <p:sp>
        <p:nvSpPr>
          <p:cNvPr id="3" name="Content Placeholder 2"/>
          <p:cNvSpPr>
            <a:spLocks noGrp="1"/>
          </p:cNvSpPr>
          <p:nvPr>
            <p:ph idx="1"/>
          </p:nvPr>
        </p:nvSpPr>
        <p:spPr/>
        <p:txBody>
          <a:bodyPr/>
          <a:lstStyle/>
          <a:p>
            <a:r>
              <a:rPr lang="en-AU" dirty="0" smtClean="0"/>
              <a:t>Personal Construct Theory (Kelly, 1955)</a:t>
            </a:r>
          </a:p>
          <a:p>
            <a:endParaRPr lang="en-AU" dirty="0"/>
          </a:p>
          <a:p>
            <a:pPr lvl="1"/>
            <a:r>
              <a:rPr lang="en-AU" dirty="0" smtClean="0"/>
              <a:t>Humans as quasi-scientists</a:t>
            </a:r>
          </a:p>
          <a:p>
            <a:pPr lvl="1"/>
            <a:r>
              <a:rPr lang="en-AU" dirty="0" smtClean="0"/>
              <a:t>Our decisions are predications (hypotheses) about the likely outcome of future event (anticipation)</a:t>
            </a:r>
          </a:p>
          <a:p>
            <a:pPr lvl="1"/>
            <a:r>
              <a:rPr lang="en-AU" dirty="0" smtClean="0"/>
              <a:t>Anticipation sets up our expectations (</a:t>
            </a:r>
            <a:r>
              <a:rPr lang="en-AU" dirty="0" err="1" smtClean="0"/>
              <a:t>eg</a:t>
            </a:r>
            <a:r>
              <a:rPr lang="en-AU" dirty="0" smtClean="0"/>
              <a:t> this brand will give me excellent service)</a:t>
            </a:r>
          </a:p>
          <a:p>
            <a:pPr lvl="1"/>
            <a:r>
              <a:rPr lang="en-AU" dirty="0" smtClean="0"/>
              <a:t>If we didn’t anticipate something, why would we be disappointed in what resulted?</a:t>
            </a:r>
          </a:p>
          <a:p>
            <a:pPr lvl="1"/>
            <a:r>
              <a:rPr lang="en-AU" dirty="0" smtClean="0"/>
              <a:t>If we didn’t anticipate someone would behave in a certain way, why would we be disappointed in their behaviour?</a:t>
            </a:r>
            <a:endParaRPr lang="en-AU" dirty="0"/>
          </a:p>
        </p:txBody>
      </p:sp>
    </p:spTree>
    <p:extLst>
      <p:ext uri="{BB962C8B-B14F-4D97-AF65-F5344CB8AC3E}">
        <p14:creationId xmlns:p14="http://schemas.microsoft.com/office/powerpoint/2010/main" val="39574105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Activity – When and why were you last disappointed?</a:t>
            </a:r>
            <a:endParaRPr lang="en-AU" b="1" dirty="0"/>
          </a:p>
        </p:txBody>
      </p:sp>
      <p:sp>
        <p:nvSpPr>
          <p:cNvPr id="3" name="Content Placeholder 2"/>
          <p:cNvSpPr>
            <a:spLocks noGrp="1"/>
          </p:cNvSpPr>
          <p:nvPr>
            <p:ph idx="1"/>
          </p:nvPr>
        </p:nvSpPr>
        <p:spPr/>
        <p:txBody>
          <a:bodyPr>
            <a:normAutofit lnSpcReduction="10000"/>
          </a:bodyPr>
          <a:lstStyle/>
          <a:p>
            <a:endParaRPr lang="en-NZ" dirty="0" smtClean="0"/>
          </a:p>
          <a:p>
            <a:r>
              <a:rPr lang="en-NZ" dirty="0" smtClean="0"/>
              <a:t>Think </a:t>
            </a:r>
            <a:r>
              <a:rPr lang="en-NZ" dirty="0"/>
              <a:t>back to the last time you were disappointed with a service experience. </a:t>
            </a:r>
            <a:endParaRPr lang="en-NZ" dirty="0" smtClean="0"/>
          </a:p>
          <a:p>
            <a:r>
              <a:rPr lang="en-NZ" dirty="0" smtClean="0"/>
              <a:t>Why </a:t>
            </a:r>
            <a:r>
              <a:rPr lang="en-NZ" dirty="0"/>
              <a:t>were you disappointed? </a:t>
            </a:r>
            <a:endParaRPr lang="en-NZ" dirty="0" smtClean="0"/>
          </a:p>
          <a:p>
            <a:r>
              <a:rPr lang="en-NZ" dirty="0" smtClean="0"/>
              <a:t>To </a:t>
            </a:r>
            <a:r>
              <a:rPr lang="en-NZ" dirty="0"/>
              <a:t>what extent was your disappointment the result of your expectations? </a:t>
            </a:r>
            <a:endParaRPr lang="en-NZ" dirty="0" smtClean="0"/>
          </a:p>
          <a:p>
            <a:r>
              <a:rPr lang="en-NZ" dirty="0" smtClean="0"/>
              <a:t>Think </a:t>
            </a:r>
            <a:r>
              <a:rPr lang="en-NZ" dirty="0"/>
              <a:t>back to the last time you were disappointed by a friend or colleague or relative. Why were you disappointed? </a:t>
            </a:r>
            <a:endParaRPr lang="en-NZ" dirty="0" smtClean="0"/>
          </a:p>
          <a:p>
            <a:r>
              <a:rPr lang="en-NZ" dirty="0" smtClean="0"/>
              <a:t>To </a:t>
            </a:r>
            <a:r>
              <a:rPr lang="en-NZ" dirty="0"/>
              <a:t>what extent was your disappointment the result of your expectations?</a:t>
            </a:r>
            <a:endParaRPr lang="en-AU" dirty="0"/>
          </a:p>
          <a:p>
            <a:endParaRPr lang="en-AU" dirty="0"/>
          </a:p>
        </p:txBody>
      </p:sp>
    </p:spTree>
    <p:extLst>
      <p:ext uri="{BB962C8B-B14F-4D97-AF65-F5344CB8AC3E}">
        <p14:creationId xmlns:p14="http://schemas.microsoft.com/office/powerpoint/2010/main" val="3831576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Chapter learning aims</a:t>
            </a:r>
            <a:endParaRPr lang="en-AU" b="1" dirty="0"/>
          </a:p>
        </p:txBody>
      </p:sp>
      <p:sp>
        <p:nvSpPr>
          <p:cNvPr id="3" name="Content Placeholder 2"/>
          <p:cNvSpPr>
            <a:spLocks noGrp="1"/>
          </p:cNvSpPr>
          <p:nvPr>
            <p:ph idx="1"/>
          </p:nvPr>
        </p:nvSpPr>
        <p:spPr/>
        <p:txBody>
          <a:bodyPr/>
          <a:lstStyle/>
          <a:p>
            <a:pPr marL="0" indent="0">
              <a:lnSpc>
                <a:spcPct val="150000"/>
              </a:lnSpc>
              <a:buNone/>
            </a:pPr>
            <a:r>
              <a:rPr lang="en-AU" sz="3600" dirty="0">
                <a:latin typeface="Times New Roman" panose="02020603050405020304" pitchFamily="18" charset="0"/>
                <a:ea typeface="Times New Roman" panose="02020603050405020304" pitchFamily="18" charset="0"/>
              </a:rPr>
              <a:t>To enhance your understanding of</a:t>
            </a:r>
            <a:r>
              <a:rPr lang="en-AU" sz="3600" dirty="0" smtClean="0">
                <a:latin typeface="Times New Roman" panose="02020603050405020304" pitchFamily="18" charset="0"/>
                <a:ea typeface="Times New Roman" panose="02020603050405020304" pitchFamily="18" charset="0"/>
              </a:rPr>
              <a:t>:</a:t>
            </a:r>
          </a:p>
          <a:p>
            <a:pPr lvl="0"/>
            <a:endParaRPr lang="en-AU" dirty="0" smtClean="0"/>
          </a:p>
          <a:p>
            <a:pPr lvl="0"/>
            <a:r>
              <a:rPr lang="en-AU" dirty="0" smtClean="0"/>
              <a:t>consumer </a:t>
            </a:r>
            <a:r>
              <a:rPr lang="en-AU" dirty="0"/>
              <a:t>behaviour as central to the development, implementation and evaluation of tourism marketing activities </a:t>
            </a:r>
          </a:p>
          <a:p>
            <a:pPr lvl="0"/>
            <a:r>
              <a:rPr lang="en-AU" dirty="0"/>
              <a:t>a model of consumer behaviour in tourism</a:t>
            </a:r>
          </a:p>
          <a:p>
            <a:pPr lvl="0"/>
            <a:r>
              <a:rPr lang="en-AU" dirty="0"/>
              <a:t>the key internal and external influences on an individual’s tourism buying behaviour</a:t>
            </a:r>
          </a:p>
          <a:p>
            <a:pPr marL="0" indent="0">
              <a:lnSpc>
                <a:spcPct val="150000"/>
              </a:lnSpc>
              <a:buNone/>
            </a:pPr>
            <a:endParaRPr lang="en-AU" dirty="0">
              <a:latin typeface="Times New Roman" panose="02020603050405020304" pitchFamily="18" charset="0"/>
              <a:ea typeface="Times New Roman" panose="02020603050405020304" pitchFamily="18" charset="0"/>
            </a:endParaRPr>
          </a:p>
          <a:p>
            <a:endParaRPr lang="en-AU" dirty="0"/>
          </a:p>
        </p:txBody>
      </p:sp>
    </p:spTree>
    <p:extLst>
      <p:ext uri="{BB962C8B-B14F-4D97-AF65-F5344CB8AC3E}">
        <p14:creationId xmlns:p14="http://schemas.microsoft.com/office/powerpoint/2010/main" val="8186472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Discussion questions</a:t>
            </a:r>
            <a:endParaRPr lang="en-AU" b="1" dirty="0"/>
          </a:p>
        </p:txBody>
      </p:sp>
      <p:sp>
        <p:nvSpPr>
          <p:cNvPr id="3" name="Content Placeholder 2"/>
          <p:cNvSpPr>
            <a:spLocks noGrp="1"/>
          </p:cNvSpPr>
          <p:nvPr>
            <p:ph idx="1"/>
          </p:nvPr>
        </p:nvSpPr>
        <p:spPr/>
        <p:txBody>
          <a:bodyPr>
            <a:normAutofit lnSpcReduction="10000"/>
          </a:bodyPr>
          <a:lstStyle/>
          <a:p>
            <a:pPr lvl="0"/>
            <a:r>
              <a:rPr lang="en-AU" dirty="0"/>
              <a:t>Why does brand salience, in the form of membership of a consumer’s decision set, represent a source of competitive advantage?</a:t>
            </a:r>
          </a:p>
          <a:p>
            <a:endParaRPr lang="en-AU" dirty="0"/>
          </a:p>
          <a:p>
            <a:pPr lvl="0"/>
            <a:r>
              <a:rPr lang="en-AU" dirty="0"/>
              <a:t>Explain the difference between a belief and an attitude about a brand, and the key implications of this for marketers.</a:t>
            </a:r>
          </a:p>
          <a:p>
            <a:pPr marL="0" indent="0">
              <a:buNone/>
            </a:pPr>
            <a:r>
              <a:rPr lang="en-AU" dirty="0"/>
              <a:t> </a:t>
            </a:r>
          </a:p>
          <a:p>
            <a:pPr lvl="0"/>
            <a:r>
              <a:rPr lang="en-AU" dirty="0"/>
              <a:t>Why is it suggested that marketers should reinforce positively held perceptions of the brand, rather than try to correct a negative brand image?</a:t>
            </a:r>
          </a:p>
          <a:p>
            <a:pPr marL="0" indent="0">
              <a:buNone/>
            </a:pPr>
            <a:r>
              <a:rPr lang="en-AU" dirty="0"/>
              <a:t> </a:t>
            </a:r>
          </a:p>
          <a:p>
            <a:endParaRPr lang="en-AU" dirty="0"/>
          </a:p>
        </p:txBody>
      </p:sp>
    </p:spTree>
    <p:extLst>
      <p:ext uri="{BB962C8B-B14F-4D97-AF65-F5344CB8AC3E}">
        <p14:creationId xmlns:p14="http://schemas.microsoft.com/office/powerpoint/2010/main" val="2027700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Key terms</a:t>
            </a:r>
            <a:endParaRPr lang="en-AU" b="1" dirty="0"/>
          </a:p>
        </p:txBody>
      </p:sp>
      <p:sp>
        <p:nvSpPr>
          <p:cNvPr id="3" name="Content Placeholder 2"/>
          <p:cNvSpPr>
            <a:spLocks noGrp="1"/>
          </p:cNvSpPr>
          <p:nvPr>
            <p:ph idx="1"/>
          </p:nvPr>
        </p:nvSpPr>
        <p:spPr>
          <a:xfrm>
            <a:off x="838200" y="1475118"/>
            <a:ext cx="10515600" cy="5098210"/>
          </a:xfrm>
        </p:spPr>
        <p:txBody>
          <a:bodyPr>
            <a:normAutofit fontScale="85000" lnSpcReduction="10000"/>
          </a:bodyPr>
          <a:lstStyle/>
          <a:p>
            <a:pPr marL="0" indent="0">
              <a:buNone/>
            </a:pPr>
            <a:r>
              <a:rPr lang="en-AU" b="1" dirty="0"/>
              <a:t>Consumer</a:t>
            </a:r>
            <a:endParaRPr lang="en-AU" dirty="0"/>
          </a:p>
          <a:p>
            <a:r>
              <a:rPr lang="en-AU" dirty="0"/>
              <a:t>The term is used to encapsulate existing customers, potential customers, and non-customers (those who have chosen to not purchase our service).</a:t>
            </a:r>
          </a:p>
          <a:p>
            <a:pPr marL="0" indent="0">
              <a:buNone/>
            </a:pPr>
            <a:r>
              <a:rPr lang="en-AU" dirty="0"/>
              <a:t> </a:t>
            </a:r>
          </a:p>
          <a:p>
            <a:pPr marL="0" indent="0">
              <a:buNone/>
            </a:pPr>
            <a:r>
              <a:rPr lang="en-AU" b="1" dirty="0"/>
              <a:t>Needs, wants and demand</a:t>
            </a:r>
            <a:endParaRPr lang="en-AU" dirty="0"/>
          </a:p>
          <a:p>
            <a:r>
              <a:rPr lang="en-AU" dirty="0"/>
              <a:t>A </a:t>
            </a:r>
            <a:r>
              <a:rPr lang="en-AU" i="1" dirty="0"/>
              <a:t>need</a:t>
            </a:r>
            <a:r>
              <a:rPr lang="en-AU" dirty="0"/>
              <a:t> is something an individual has to have to satisfy a felt state of deprivation (</a:t>
            </a:r>
            <a:r>
              <a:rPr lang="en-AU" dirty="0" err="1"/>
              <a:t>eg</a:t>
            </a:r>
            <a:r>
              <a:rPr lang="en-AU" dirty="0"/>
              <a:t> a drink to quench a thirst), and a </a:t>
            </a:r>
            <a:r>
              <a:rPr lang="en-AU" i="1" dirty="0"/>
              <a:t>want</a:t>
            </a:r>
            <a:r>
              <a:rPr lang="en-AU" dirty="0"/>
              <a:t> is how an individual communicates a need (</a:t>
            </a:r>
            <a:r>
              <a:rPr lang="en-AU" dirty="0" err="1"/>
              <a:t>eg</a:t>
            </a:r>
            <a:r>
              <a:rPr lang="en-AU" dirty="0"/>
              <a:t> a green tea). A want plus buying power represents </a:t>
            </a:r>
            <a:r>
              <a:rPr lang="en-AU" i="1" dirty="0"/>
              <a:t>demand</a:t>
            </a:r>
            <a:r>
              <a:rPr lang="en-AU" dirty="0"/>
              <a:t>.</a:t>
            </a:r>
          </a:p>
          <a:p>
            <a:pPr marL="0" indent="0">
              <a:buNone/>
            </a:pPr>
            <a:r>
              <a:rPr lang="en-AU" dirty="0"/>
              <a:t> </a:t>
            </a:r>
          </a:p>
          <a:p>
            <a:pPr marL="0" indent="0">
              <a:buNone/>
            </a:pPr>
            <a:r>
              <a:rPr lang="en-AU" b="1" dirty="0"/>
              <a:t>Motivation</a:t>
            </a:r>
            <a:endParaRPr lang="en-AU" dirty="0"/>
          </a:p>
          <a:p>
            <a:r>
              <a:rPr lang="en-GB" dirty="0"/>
              <a:t>Motivation for a tourism experience represents a </a:t>
            </a:r>
            <a:r>
              <a:rPr lang="en-GB" i="1" dirty="0"/>
              <a:t>want</a:t>
            </a:r>
            <a:r>
              <a:rPr lang="en-GB" dirty="0"/>
              <a:t> arising that can’t be met at home. This should not be confused with the reason for the travel experience, such as ‘to visit friends and relatives’. Tourism motivations can be physiological (</a:t>
            </a:r>
            <a:r>
              <a:rPr lang="en-GB" dirty="0" err="1"/>
              <a:t>eg</a:t>
            </a:r>
            <a:r>
              <a:rPr lang="en-GB" dirty="0"/>
              <a:t> relaxation), psychological (</a:t>
            </a:r>
            <a:r>
              <a:rPr lang="en-GB" dirty="0" err="1"/>
              <a:t>eg</a:t>
            </a:r>
            <a:r>
              <a:rPr lang="en-GB" dirty="0"/>
              <a:t> break from routine) or intellectual (</a:t>
            </a:r>
            <a:r>
              <a:rPr lang="en-GB" dirty="0" err="1"/>
              <a:t>eg</a:t>
            </a:r>
            <a:r>
              <a:rPr lang="en-GB" dirty="0"/>
              <a:t> to </a:t>
            </a:r>
            <a:r>
              <a:rPr lang="en-GB" dirty="0" smtClean="0"/>
              <a:t>learn)</a:t>
            </a:r>
            <a:endParaRPr lang="en-AU" dirty="0"/>
          </a:p>
        </p:txBody>
      </p:sp>
    </p:spTree>
    <p:extLst>
      <p:ext uri="{BB962C8B-B14F-4D97-AF65-F5344CB8AC3E}">
        <p14:creationId xmlns:p14="http://schemas.microsoft.com/office/powerpoint/2010/main" val="1066506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p:cNvSpPr>
            <a:spLocks noGrp="1"/>
          </p:cNvSpPr>
          <p:nvPr>
            <p:ph type="title"/>
          </p:nvPr>
        </p:nvSpPr>
        <p:spPr/>
        <p:txBody>
          <a:bodyPr/>
          <a:lstStyle/>
          <a:p>
            <a:r>
              <a:rPr lang="en-AU" altLang="en-US" b="1" dirty="0" smtClean="0"/>
              <a:t>Consumer behaviour</a:t>
            </a:r>
          </a:p>
        </p:txBody>
      </p:sp>
      <p:sp>
        <p:nvSpPr>
          <p:cNvPr id="14339" name="Content Placeholder 4"/>
          <p:cNvSpPr>
            <a:spLocks noGrp="1"/>
          </p:cNvSpPr>
          <p:nvPr>
            <p:ph idx="1"/>
          </p:nvPr>
        </p:nvSpPr>
        <p:spPr>
          <a:xfrm>
            <a:off x="931653" y="1700213"/>
            <a:ext cx="9185485" cy="4795478"/>
          </a:xfrm>
        </p:spPr>
        <p:txBody>
          <a:bodyPr>
            <a:noAutofit/>
          </a:bodyPr>
          <a:lstStyle/>
          <a:p>
            <a:r>
              <a:rPr lang="en-AU" altLang="en-US" dirty="0"/>
              <a:t>A </a:t>
            </a:r>
            <a:r>
              <a:rPr lang="en-AU" altLang="en-US" b="1" dirty="0"/>
              <a:t>marketing orientation </a:t>
            </a:r>
            <a:r>
              <a:rPr lang="en-AU" altLang="en-US" dirty="0"/>
              <a:t>dictates all marketing decisions are made with the interests of target consumers in mind </a:t>
            </a:r>
          </a:p>
          <a:p>
            <a:endParaRPr lang="en-AU" altLang="en-US" dirty="0"/>
          </a:p>
          <a:p>
            <a:r>
              <a:rPr lang="en-AU" altLang="en-US" dirty="0"/>
              <a:t>Consumer behaviour is the most important and most complex issue faced by marketers </a:t>
            </a:r>
            <a:endParaRPr lang="en-AU" altLang="en-US" dirty="0" smtClean="0"/>
          </a:p>
          <a:p>
            <a:pPr lvl="1"/>
            <a:r>
              <a:rPr lang="en-AU" dirty="0" err="1" smtClean="0"/>
              <a:t>Eg</a:t>
            </a:r>
            <a:r>
              <a:rPr lang="en-AU" dirty="0" smtClean="0"/>
              <a:t> if </a:t>
            </a:r>
            <a:r>
              <a:rPr lang="en-AU" dirty="0"/>
              <a:t>the human mind was simple enough to understand, we would be too simple to understand it!</a:t>
            </a:r>
            <a:endParaRPr lang="en-AU" altLang="en-US" dirty="0"/>
          </a:p>
          <a:p>
            <a:endParaRPr lang="en-AU" altLang="en-US" dirty="0"/>
          </a:p>
          <a:p>
            <a:r>
              <a:rPr lang="en-AU" altLang="en-US" dirty="0"/>
              <a:t>Attempting to understand the needs, motivations and decision making processes (</a:t>
            </a:r>
            <a:r>
              <a:rPr lang="en-AU" altLang="en-US" b="1" i="1" dirty="0"/>
              <a:t>the why of buy</a:t>
            </a:r>
            <a:r>
              <a:rPr lang="en-AU" altLang="en-US" dirty="0"/>
              <a:t>) of unique individuals in mass markets, is central to the development, implementation and evaluation of marketing activities </a:t>
            </a:r>
          </a:p>
        </p:txBody>
      </p:sp>
    </p:spTree>
    <p:extLst>
      <p:ext uri="{BB962C8B-B14F-4D97-AF65-F5344CB8AC3E}">
        <p14:creationId xmlns:p14="http://schemas.microsoft.com/office/powerpoint/2010/main" val="1097904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Stages in a consumer’s tourism experience</a:t>
            </a:r>
            <a:endParaRPr lang="en-AU" b="1" dirty="0"/>
          </a:p>
        </p:txBody>
      </p:sp>
      <p:sp>
        <p:nvSpPr>
          <p:cNvPr id="3" name="Content Placeholder 2"/>
          <p:cNvSpPr>
            <a:spLocks noGrp="1"/>
          </p:cNvSpPr>
          <p:nvPr>
            <p:ph idx="1"/>
          </p:nvPr>
        </p:nvSpPr>
        <p:spPr/>
        <p:txBody>
          <a:bodyPr/>
          <a:lstStyle/>
          <a:p>
            <a:pPr marL="514350" indent="-514350">
              <a:buFont typeface="+mj-lt"/>
              <a:buAutoNum type="arabicPeriod"/>
            </a:pPr>
            <a:r>
              <a:rPr lang="en-AU" dirty="0" smtClean="0"/>
              <a:t>Needs and wants recognition</a:t>
            </a:r>
          </a:p>
          <a:p>
            <a:pPr marL="514350" indent="-514350">
              <a:buFont typeface="+mj-lt"/>
              <a:buAutoNum type="arabicPeriod"/>
            </a:pPr>
            <a:r>
              <a:rPr lang="en-AU" dirty="0" smtClean="0"/>
              <a:t>Purchase decision making</a:t>
            </a:r>
          </a:p>
          <a:p>
            <a:pPr marL="514350" indent="-514350">
              <a:buFont typeface="+mj-lt"/>
              <a:buAutoNum type="arabicPeriod"/>
            </a:pPr>
            <a:r>
              <a:rPr lang="en-AU" dirty="0" smtClean="0"/>
              <a:t>Anticipation and expectations</a:t>
            </a:r>
          </a:p>
          <a:p>
            <a:pPr marL="514350" indent="-514350">
              <a:buFont typeface="+mj-lt"/>
              <a:buAutoNum type="arabicPeriod"/>
            </a:pPr>
            <a:r>
              <a:rPr lang="en-AU" dirty="0" smtClean="0"/>
              <a:t>Travel to the service location/On-site experience/Return travel</a:t>
            </a:r>
          </a:p>
          <a:p>
            <a:pPr marL="514350" indent="-514350">
              <a:buFont typeface="+mj-lt"/>
              <a:buAutoNum type="arabicPeriod"/>
            </a:pPr>
            <a:r>
              <a:rPr lang="en-AU" dirty="0" smtClean="0"/>
              <a:t>Post-trip satisfaction, memories and reflections</a:t>
            </a:r>
            <a:endParaRPr lang="en-AU" dirty="0"/>
          </a:p>
        </p:txBody>
      </p:sp>
    </p:spTree>
    <p:extLst>
      <p:ext uri="{BB962C8B-B14F-4D97-AF65-F5344CB8AC3E}">
        <p14:creationId xmlns:p14="http://schemas.microsoft.com/office/powerpoint/2010/main" val="3778973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03764" y="-531813"/>
            <a:ext cx="5964237" cy="735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TextBox 3"/>
          <p:cNvSpPr txBox="1">
            <a:spLocks noChangeArrowheads="1"/>
          </p:cNvSpPr>
          <p:nvPr/>
        </p:nvSpPr>
        <p:spPr bwMode="auto">
          <a:xfrm>
            <a:off x="1992313" y="1989139"/>
            <a:ext cx="295116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Monotype Sorts" charset="2"/>
              <a:buChar char="z"/>
              <a:defRPr kumimoji="1" sz="2800">
                <a:solidFill>
                  <a:schemeClr val="tx1"/>
                </a:solidFill>
                <a:latin typeface="Tahoma" panose="020B0604030504040204" pitchFamily="34" charset="0"/>
              </a:defRPr>
            </a:lvl1pPr>
            <a:lvl2pPr marL="742950" indent="-285750">
              <a:spcBef>
                <a:spcPct val="20000"/>
              </a:spcBef>
              <a:buClr>
                <a:schemeClr val="accent2"/>
              </a:buClr>
              <a:buFont typeface="Monotype Sorts" charset="2"/>
              <a:buChar char="y"/>
              <a:defRPr kumimoji="1" sz="2400">
                <a:solidFill>
                  <a:schemeClr val="tx1"/>
                </a:solidFill>
                <a:latin typeface="Tahoma" panose="020B0604030504040204" pitchFamily="34" charset="0"/>
              </a:defRPr>
            </a:lvl2pPr>
            <a:lvl3pPr marL="1143000" indent="-228600">
              <a:spcBef>
                <a:spcPct val="20000"/>
              </a:spcBef>
              <a:buClr>
                <a:schemeClr val="accent2"/>
              </a:buClr>
              <a:buFont typeface="Monotype Sorts" charset="2"/>
              <a:buChar char="x"/>
              <a:defRPr kumimoji="1" sz="2000">
                <a:solidFill>
                  <a:schemeClr val="tx1"/>
                </a:solidFill>
                <a:latin typeface="Tahoma" panose="020B0604030504040204" pitchFamily="34" charset="0"/>
              </a:defRPr>
            </a:lvl3pPr>
            <a:lvl4pPr marL="1600200" indent="-228600">
              <a:spcBef>
                <a:spcPct val="20000"/>
              </a:spcBef>
              <a:buClr>
                <a:schemeClr val="accent2"/>
              </a:buClr>
              <a:buChar char="•"/>
              <a:defRPr kumimoji="1" sz="2000">
                <a:solidFill>
                  <a:schemeClr val="tx1"/>
                </a:solidFill>
                <a:latin typeface="Tahoma" panose="020B0604030504040204" pitchFamily="34" charset="0"/>
              </a:defRPr>
            </a:lvl4pPr>
            <a:lvl5pPr marL="2057400" indent="-22860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spcBef>
                <a:spcPct val="0"/>
              </a:spcBef>
              <a:buClrTx/>
              <a:buFontTx/>
              <a:buNone/>
            </a:pPr>
            <a:r>
              <a:rPr kumimoji="0" lang="en-AU" altLang="en-US" sz="3600">
                <a:latin typeface="Arial" panose="020B0604020202020204" pitchFamily="34" charset="0"/>
              </a:rPr>
              <a:t>A model of consumer behaviour in tourism</a:t>
            </a:r>
          </a:p>
        </p:txBody>
      </p:sp>
      <p:sp>
        <p:nvSpPr>
          <p:cNvPr id="2" name="Down Arrow 1"/>
          <p:cNvSpPr/>
          <p:nvPr/>
        </p:nvSpPr>
        <p:spPr>
          <a:xfrm>
            <a:off x="7384211" y="1440611"/>
            <a:ext cx="112144" cy="4226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Down Arrow 2"/>
          <p:cNvSpPr/>
          <p:nvPr/>
        </p:nvSpPr>
        <p:spPr>
          <a:xfrm>
            <a:off x="7384211" y="2475781"/>
            <a:ext cx="157863" cy="31055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Down Arrow 3"/>
          <p:cNvSpPr/>
          <p:nvPr/>
        </p:nvSpPr>
        <p:spPr>
          <a:xfrm>
            <a:off x="7384211" y="3286664"/>
            <a:ext cx="201391" cy="3123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Down Arrow 4"/>
          <p:cNvSpPr/>
          <p:nvPr/>
        </p:nvSpPr>
        <p:spPr>
          <a:xfrm>
            <a:off x="7384211" y="5831457"/>
            <a:ext cx="157863" cy="36230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344578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External influences on consumer behaviour</a:t>
            </a:r>
            <a:endParaRPr lang="en-AU" b="1" dirty="0"/>
          </a:p>
        </p:txBody>
      </p:sp>
      <p:sp>
        <p:nvSpPr>
          <p:cNvPr id="3" name="Content Placeholder 2"/>
          <p:cNvSpPr>
            <a:spLocks noGrp="1"/>
          </p:cNvSpPr>
          <p:nvPr>
            <p:ph idx="1"/>
          </p:nvPr>
        </p:nvSpPr>
        <p:spPr/>
        <p:txBody>
          <a:bodyPr/>
          <a:lstStyle/>
          <a:p>
            <a:r>
              <a:rPr lang="en-AU" dirty="0" smtClean="0"/>
              <a:t>Destination attractiveness</a:t>
            </a:r>
          </a:p>
          <a:p>
            <a:pPr lvl="1"/>
            <a:endParaRPr lang="en-AU" dirty="0" smtClean="0"/>
          </a:p>
          <a:p>
            <a:pPr lvl="1"/>
            <a:r>
              <a:rPr lang="en-AU" sz="2800" dirty="0" smtClean="0"/>
              <a:t>Success of small businesses is reliant to some extent on the competitiveness of the destination</a:t>
            </a:r>
          </a:p>
          <a:p>
            <a:pPr lvl="1"/>
            <a:endParaRPr lang="en-AU" sz="2800" dirty="0" smtClean="0"/>
          </a:p>
          <a:p>
            <a:pPr lvl="1"/>
            <a:r>
              <a:rPr lang="en-AU" sz="2800" dirty="0" smtClean="0"/>
              <a:t>Market perceptions of the destination are a major influence</a:t>
            </a:r>
          </a:p>
          <a:p>
            <a:pPr lvl="1"/>
            <a:endParaRPr lang="en-AU" sz="2800" dirty="0" smtClean="0"/>
          </a:p>
          <a:p>
            <a:pPr lvl="1"/>
            <a:r>
              <a:rPr lang="en-AU" sz="2800" dirty="0" smtClean="0"/>
              <a:t>Destinations at different stages of the product life-cycle appeal to different types of travellers</a:t>
            </a:r>
          </a:p>
        </p:txBody>
      </p:sp>
    </p:spTree>
    <p:extLst>
      <p:ext uri="{BB962C8B-B14F-4D97-AF65-F5344CB8AC3E}">
        <p14:creationId xmlns:p14="http://schemas.microsoft.com/office/powerpoint/2010/main" val="3781973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External influences on consumer behaviour</a:t>
            </a:r>
            <a:endParaRPr lang="en-AU" b="1" dirty="0"/>
          </a:p>
        </p:txBody>
      </p:sp>
      <p:sp>
        <p:nvSpPr>
          <p:cNvPr id="3" name="Content Placeholder 2"/>
          <p:cNvSpPr>
            <a:spLocks noGrp="1"/>
          </p:cNvSpPr>
          <p:nvPr>
            <p:ph idx="1"/>
          </p:nvPr>
        </p:nvSpPr>
        <p:spPr/>
        <p:txBody>
          <a:bodyPr>
            <a:normAutofit lnSpcReduction="10000"/>
          </a:bodyPr>
          <a:lstStyle/>
          <a:p>
            <a:r>
              <a:rPr lang="en-AU" dirty="0" smtClean="0"/>
              <a:t>Culture and societal norms</a:t>
            </a:r>
          </a:p>
          <a:p>
            <a:pPr lvl="1"/>
            <a:r>
              <a:rPr lang="en-AU" dirty="0" smtClean="0"/>
              <a:t>Community culture impacts on our decision making</a:t>
            </a:r>
          </a:p>
          <a:p>
            <a:pPr lvl="1"/>
            <a:r>
              <a:rPr lang="en-AU" dirty="0" smtClean="0"/>
              <a:t>Values, ideas and attitudes provide reference points for social norms of behaviour</a:t>
            </a:r>
          </a:p>
          <a:p>
            <a:pPr lvl="1"/>
            <a:r>
              <a:rPr lang="en-AU" dirty="0" smtClean="0"/>
              <a:t>Sub-cultures and reference groups to which people aspire to belong (or not!)</a:t>
            </a:r>
            <a:endParaRPr lang="en-AU" dirty="0"/>
          </a:p>
          <a:p>
            <a:endParaRPr lang="en-AU" dirty="0" smtClean="0"/>
          </a:p>
          <a:p>
            <a:r>
              <a:rPr lang="en-AU" dirty="0" smtClean="0"/>
              <a:t>Social networks</a:t>
            </a:r>
          </a:p>
          <a:p>
            <a:pPr lvl="1"/>
            <a:r>
              <a:rPr lang="en-AU" dirty="0" smtClean="0"/>
              <a:t>Humans are social animals</a:t>
            </a:r>
          </a:p>
          <a:p>
            <a:pPr lvl="1"/>
            <a:r>
              <a:rPr lang="en-AU" dirty="0" smtClean="0"/>
              <a:t>We rely on our social networks for ideas, advice, acceptance and feedback</a:t>
            </a:r>
          </a:p>
          <a:p>
            <a:pPr lvl="1"/>
            <a:r>
              <a:rPr lang="en-AU" dirty="0" smtClean="0"/>
              <a:t>User-generated content on social media now swamps the amount of advertising by the global travel industry</a:t>
            </a:r>
            <a:endParaRPr lang="en-AU" dirty="0"/>
          </a:p>
        </p:txBody>
      </p:sp>
    </p:spTree>
    <p:extLst>
      <p:ext uri="{BB962C8B-B14F-4D97-AF65-F5344CB8AC3E}">
        <p14:creationId xmlns:p14="http://schemas.microsoft.com/office/powerpoint/2010/main" val="3527219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Internal influences on consumer-traveller behaviour</a:t>
            </a:r>
            <a:endParaRPr lang="en-AU" b="1" dirty="0"/>
          </a:p>
        </p:txBody>
      </p:sp>
      <p:sp>
        <p:nvSpPr>
          <p:cNvPr id="3" name="Content Placeholder 2"/>
          <p:cNvSpPr>
            <a:spLocks noGrp="1"/>
          </p:cNvSpPr>
          <p:nvPr>
            <p:ph idx="1"/>
          </p:nvPr>
        </p:nvSpPr>
        <p:spPr>
          <a:xfrm>
            <a:off x="838200" y="1825624"/>
            <a:ext cx="10515600" cy="4799463"/>
          </a:xfrm>
        </p:spPr>
        <p:txBody>
          <a:bodyPr>
            <a:normAutofit lnSpcReduction="10000"/>
          </a:bodyPr>
          <a:lstStyle/>
          <a:p>
            <a:r>
              <a:rPr lang="en-AU" dirty="0" smtClean="0"/>
              <a:t>Demographics</a:t>
            </a:r>
          </a:p>
          <a:p>
            <a:pPr lvl="1"/>
            <a:r>
              <a:rPr lang="en-AU" dirty="0" smtClean="0"/>
              <a:t>Age, family life-cycle stage, place of residence, gender, income</a:t>
            </a:r>
          </a:p>
          <a:p>
            <a:pPr lvl="1"/>
            <a:endParaRPr lang="en-AU" dirty="0" smtClean="0"/>
          </a:p>
          <a:p>
            <a:r>
              <a:rPr lang="en-AU" dirty="0" smtClean="0"/>
              <a:t>Perceptions (brand image)</a:t>
            </a:r>
          </a:p>
          <a:p>
            <a:pPr lvl="1"/>
            <a:r>
              <a:rPr lang="en-AU" i="1" dirty="0" smtClean="0"/>
              <a:t>Attitude</a:t>
            </a:r>
            <a:r>
              <a:rPr lang="en-AU" dirty="0" smtClean="0"/>
              <a:t> towards a brand is a function of:</a:t>
            </a:r>
          </a:p>
          <a:p>
            <a:pPr lvl="2"/>
            <a:r>
              <a:rPr lang="en-AU" dirty="0" smtClean="0"/>
              <a:t>Cognition = awareness of the brand and its service features</a:t>
            </a:r>
          </a:p>
          <a:p>
            <a:pPr lvl="2"/>
            <a:r>
              <a:rPr lang="en-AU" dirty="0" smtClean="0"/>
              <a:t>Affect = positive, negative or neutral feelings towards the brand</a:t>
            </a:r>
          </a:p>
          <a:p>
            <a:pPr lvl="2"/>
            <a:r>
              <a:rPr lang="en-AU" dirty="0" smtClean="0"/>
              <a:t>Conation = level of intent to purchase</a:t>
            </a:r>
          </a:p>
          <a:p>
            <a:pPr lvl="1"/>
            <a:r>
              <a:rPr lang="en-AU" dirty="0" smtClean="0"/>
              <a:t>Two main sources of image formation:</a:t>
            </a:r>
          </a:p>
          <a:p>
            <a:pPr lvl="2"/>
            <a:r>
              <a:rPr lang="en-AU" dirty="0" smtClean="0"/>
              <a:t>Organic (natural) through our own assimilation of information </a:t>
            </a:r>
            <a:r>
              <a:rPr lang="en-AU" dirty="0" err="1" smtClean="0"/>
              <a:t>eg</a:t>
            </a:r>
            <a:r>
              <a:rPr lang="en-AU" dirty="0" smtClean="0"/>
              <a:t> media editorial, </a:t>
            </a:r>
            <a:r>
              <a:rPr lang="en-AU" dirty="0" err="1" smtClean="0"/>
              <a:t>WoM</a:t>
            </a:r>
            <a:endParaRPr lang="en-AU" dirty="0" smtClean="0"/>
          </a:p>
          <a:p>
            <a:pPr lvl="2"/>
            <a:r>
              <a:rPr lang="en-AU" dirty="0" smtClean="0"/>
              <a:t>Induced (forced) through the efforts of marketers </a:t>
            </a:r>
            <a:r>
              <a:rPr lang="en-AU" dirty="0" err="1" smtClean="0"/>
              <a:t>eg</a:t>
            </a:r>
            <a:r>
              <a:rPr lang="en-AU" dirty="0" smtClean="0"/>
              <a:t> advertising</a:t>
            </a:r>
          </a:p>
          <a:p>
            <a:pPr lvl="1"/>
            <a:endParaRPr lang="en-AU" dirty="0" smtClean="0"/>
          </a:p>
          <a:p>
            <a:pPr lvl="1"/>
            <a:r>
              <a:rPr lang="en-AU" b="1" dirty="0" smtClean="0"/>
              <a:t>It </a:t>
            </a:r>
            <a:r>
              <a:rPr lang="en-AU" b="1" dirty="0" smtClean="0"/>
              <a:t>is difficult to change people’s perceptions</a:t>
            </a:r>
          </a:p>
          <a:p>
            <a:pPr marL="457200" lvl="1" indent="0">
              <a:buNone/>
            </a:pPr>
            <a:endParaRPr lang="en-AU" dirty="0"/>
          </a:p>
        </p:txBody>
      </p:sp>
    </p:spTree>
    <p:extLst>
      <p:ext uri="{BB962C8B-B14F-4D97-AF65-F5344CB8AC3E}">
        <p14:creationId xmlns:p14="http://schemas.microsoft.com/office/powerpoint/2010/main" val="22221293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1198</Words>
  <Application>Microsoft Office PowerPoint</Application>
  <PresentationFormat>Widescreen</PresentationFormat>
  <Paragraphs>152</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Theme</vt:lpstr>
      <vt:lpstr>Tourism Marketing for small businesses</vt:lpstr>
      <vt:lpstr>Chapter learning aims</vt:lpstr>
      <vt:lpstr>Key terms</vt:lpstr>
      <vt:lpstr>Consumer behaviour</vt:lpstr>
      <vt:lpstr>Stages in a consumer’s tourism experience</vt:lpstr>
      <vt:lpstr>PowerPoint Presentation</vt:lpstr>
      <vt:lpstr>External influences on consumer behaviour</vt:lpstr>
      <vt:lpstr>External influences on consumer behaviour</vt:lpstr>
      <vt:lpstr>Internal influences on consumer-traveller behaviour</vt:lpstr>
      <vt:lpstr>Continuum of image formation agents (Gartner, 1993)</vt:lpstr>
      <vt:lpstr>Internal influences on consumer-traveller behaviour</vt:lpstr>
      <vt:lpstr>Internal influences on consumer-traveller behaviour</vt:lpstr>
      <vt:lpstr>Needs, wants and demand</vt:lpstr>
      <vt:lpstr>Activity – What motivated your last holiday?</vt:lpstr>
      <vt:lpstr>Decision sets</vt:lpstr>
      <vt:lpstr>Decision sets</vt:lpstr>
      <vt:lpstr>Activity – Your next short break holiday destination?</vt:lpstr>
      <vt:lpstr>Anticipation and expectations</vt:lpstr>
      <vt:lpstr>Activity – When and why were you last disappointed?</vt:lpstr>
      <vt:lpstr>Discussion questions</vt:lpstr>
    </vt:vector>
  </TitlesOfParts>
  <Company>Queensland University of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Tourism Marketing for small businesses</dc:title>
  <dc:creator>Steven Pike</dc:creator>
  <cp:lastModifiedBy>Steven Pike</cp:lastModifiedBy>
  <cp:revision>16</cp:revision>
  <dcterms:created xsi:type="dcterms:W3CDTF">2017-12-15T04:18:56Z</dcterms:created>
  <dcterms:modified xsi:type="dcterms:W3CDTF">2018-01-02T03:45:16Z</dcterms:modified>
</cp:coreProperties>
</file>